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86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05D3F-100C-4534-89CC-B8E0282D4742}" type="datetimeFigureOut">
              <a:rPr lang="en-GB" smtClean="0"/>
              <a:t>01/05/2024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885A-BB5F-4590-B5E2-911ED4BD6527}" type="slidenum">
              <a:rPr lang="en-GB" smtClean="0"/>
              <a:t>‹#›</a:t>
            </a:fld>
            <a:endParaRPr lang="en-GB"/>
          </a:p>
        </p:txBody>
      </p:sp>
    </p:spTree>
    <p:extLst>
      <p:ext uri="{BB962C8B-B14F-4D97-AF65-F5344CB8AC3E}">
        <p14:creationId xmlns:p14="http://schemas.microsoft.com/office/powerpoint/2010/main" val="3193721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we will explore the six wives of Henry VIII. We will delve into their lives and stories, and the role they played in the tumultuous history of England.</a:t>
            </a:r>
          </a:p>
        </p:txBody>
      </p:sp>
      <p:sp>
        <p:nvSpPr>
          <p:cNvPr id="4" name="Slide Number Placeholder 3"/>
          <p:cNvSpPr>
            <a:spLocks noGrp="1"/>
          </p:cNvSpPr>
          <p:nvPr>
            <p:ph type="sldNum" sz="quarter" idx="5"/>
          </p:nvPr>
        </p:nvSpPr>
        <p:spPr/>
        <p:txBody>
          <a:bodyPr/>
          <a:lstStyle/>
          <a:p>
            <a:fld id="{DED4B42D-83B4-4258-AE07-15FE95F62A62}" type="slidenum">
              <a:rPr lang="en-GB" smtClean="0"/>
              <a:t>1</a:t>
            </a:fld>
            <a:endParaRPr lang="en-GB"/>
          </a:p>
        </p:txBody>
      </p:sp>
    </p:spTree>
    <p:extLst>
      <p:ext uri="{BB962C8B-B14F-4D97-AF65-F5344CB8AC3E}">
        <p14:creationId xmlns:p14="http://schemas.microsoft.com/office/powerpoint/2010/main" val="406420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six wives of Henry VIII were fascinating figures who left their mark on English history. From the devout Catherine of Aragon to the tragic Catherine Howard, each wife had a unique story to tell. By exploring their lives and times, we gain a deeper appreciation for the complexity and drama of Tudor England.</a:t>
            </a:r>
          </a:p>
        </p:txBody>
      </p:sp>
      <p:sp>
        <p:nvSpPr>
          <p:cNvPr id="4" name="Slide Number Placeholder 3"/>
          <p:cNvSpPr>
            <a:spLocks noGrp="1"/>
          </p:cNvSpPr>
          <p:nvPr>
            <p:ph type="sldNum" sz="quarter" idx="5"/>
          </p:nvPr>
        </p:nvSpPr>
        <p:spPr/>
        <p:txBody>
          <a:bodyPr/>
          <a:lstStyle/>
          <a:p>
            <a:fld id="{DED4B42D-83B4-4258-AE07-15FE95F62A62}" type="slidenum">
              <a:rPr lang="en-GB" smtClean="0"/>
              <a:t>10</a:t>
            </a:fld>
            <a:endParaRPr lang="en-GB"/>
          </a:p>
        </p:txBody>
      </p:sp>
    </p:spTree>
    <p:extLst>
      <p:ext uri="{BB962C8B-B14F-4D97-AF65-F5344CB8AC3E}">
        <p14:creationId xmlns:p14="http://schemas.microsoft.com/office/powerpoint/2010/main" val="211137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 brief introduction of Henry VIII and the political context of his reign. Then, we will explore each of his wives, discussing their personalities, marriages, and ultimate fates. Finally, we will reflect on the impact of Henry VIII's matrimonial adventures on the course of English history.</a:t>
            </a:r>
          </a:p>
        </p:txBody>
      </p:sp>
      <p:sp>
        <p:nvSpPr>
          <p:cNvPr id="4" name="Slide Number Placeholder 3"/>
          <p:cNvSpPr>
            <a:spLocks noGrp="1"/>
          </p:cNvSpPr>
          <p:nvPr>
            <p:ph type="sldNum" sz="quarter" idx="5"/>
          </p:nvPr>
        </p:nvSpPr>
        <p:spPr/>
        <p:txBody>
          <a:bodyPr/>
          <a:lstStyle/>
          <a:p>
            <a:fld id="{DED4B42D-83B4-4258-AE07-15FE95F62A62}" type="slidenum">
              <a:rPr lang="en-GB" smtClean="0"/>
              <a:t>2</a:t>
            </a:fld>
            <a:endParaRPr lang="en-GB"/>
          </a:p>
        </p:txBody>
      </p:sp>
    </p:spTree>
    <p:extLst>
      <p:ext uri="{BB962C8B-B14F-4D97-AF65-F5344CB8AC3E}">
        <p14:creationId xmlns:p14="http://schemas.microsoft.com/office/powerpoint/2010/main" val="4037978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Henry VIII was the second Tudor monarch, who ruled England from 1509 to 1547. The Tudor dynasty was marked by political and religious upheaval, and Henry VIII's reign was no exception. We will explore the political and religious landscape of the time, and the role that Henry VIII played in shaping it.</a:t>
            </a:r>
          </a:p>
        </p:txBody>
      </p:sp>
      <p:sp>
        <p:nvSpPr>
          <p:cNvPr id="4" name="Slide Number Placeholder 3"/>
          <p:cNvSpPr>
            <a:spLocks noGrp="1"/>
          </p:cNvSpPr>
          <p:nvPr>
            <p:ph type="sldNum" sz="quarter" idx="5"/>
          </p:nvPr>
        </p:nvSpPr>
        <p:spPr/>
        <p:txBody>
          <a:bodyPr/>
          <a:lstStyle/>
          <a:p>
            <a:fld id="{DED4B42D-83B4-4258-AE07-15FE95F62A62}" type="slidenum">
              <a:rPr lang="en-GB" smtClean="0"/>
              <a:t>3</a:t>
            </a:fld>
            <a:endParaRPr lang="en-GB"/>
          </a:p>
        </p:txBody>
      </p:sp>
    </p:spTree>
    <p:extLst>
      <p:ext uri="{BB962C8B-B14F-4D97-AF65-F5344CB8AC3E}">
        <p14:creationId xmlns:p14="http://schemas.microsoft.com/office/powerpoint/2010/main" val="191249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Catherine of Aragon was Henry VIII's first wife. She was married to Henry for over twenty years, but failed to produce a male heir. Henry's desire for a divorce led to the English Reformation and the eventual split from the Catholic Church. We will explore Catherine's life, her marriage to Henry, and the events that led to their divorce.</a:t>
            </a:r>
          </a:p>
        </p:txBody>
      </p:sp>
      <p:sp>
        <p:nvSpPr>
          <p:cNvPr id="4" name="Slide Number Placeholder 3"/>
          <p:cNvSpPr>
            <a:spLocks noGrp="1"/>
          </p:cNvSpPr>
          <p:nvPr>
            <p:ph type="sldNum" sz="quarter" idx="5"/>
          </p:nvPr>
        </p:nvSpPr>
        <p:spPr/>
        <p:txBody>
          <a:bodyPr/>
          <a:lstStyle/>
          <a:p>
            <a:fld id="{DED4B42D-83B4-4258-AE07-15FE95F62A62}" type="slidenum">
              <a:rPr lang="en-GB" smtClean="0"/>
              <a:t>4</a:t>
            </a:fld>
            <a:endParaRPr lang="en-GB"/>
          </a:p>
        </p:txBody>
      </p:sp>
    </p:spTree>
    <p:extLst>
      <p:ext uri="{BB962C8B-B14F-4D97-AF65-F5344CB8AC3E}">
        <p14:creationId xmlns:p14="http://schemas.microsoft.com/office/powerpoint/2010/main" val="39145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Anne Boleyn was Henry VIII's second wife. She was a key figure in the English Reformation, and her marriage to Henry had significant political and religious implications. Anne was accused of adultery and treason, and was ultimately executed. We will examine Anne's life, her marriage to Henry, and the events that led to her downfall.</a:t>
            </a:r>
          </a:p>
        </p:txBody>
      </p:sp>
      <p:sp>
        <p:nvSpPr>
          <p:cNvPr id="4" name="Slide Number Placeholder 3"/>
          <p:cNvSpPr>
            <a:spLocks noGrp="1"/>
          </p:cNvSpPr>
          <p:nvPr>
            <p:ph type="sldNum" sz="quarter" idx="5"/>
          </p:nvPr>
        </p:nvSpPr>
        <p:spPr/>
        <p:txBody>
          <a:bodyPr/>
          <a:lstStyle/>
          <a:p>
            <a:fld id="{DED4B42D-83B4-4258-AE07-15FE95F62A62}" type="slidenum">
              <a:rPr lang="en-GB" smtClean="0"/>
              <a:t>5</a:t>
            </a:fld>
            <a:endParaRPr lang="en-GB"/>
          </a:p>
        </p:txBody>
      </p:sp>
    </p:spTree>
    <p:extLst>
      <p:ext uri="{BB962C8B-B14F-4D97-AF65-F5344CB8AC3E}">
        <p14:creationId xmlns:p14="http://schemas.microsoft.com/office/powerpoint/2010/main" val="164193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Jane Seymour was Henry VIII's third wife. She was the only wife to give birth to a surviving son, Edward VI. However, her life was cut short due to complications from childbirth. We will explore Jane's life, her marriage to Henry, and the events that led to her tragic death.</a:t>
            </a:r>
          </a:p>
        </p:txBody>
      </p:sp>
      <p:sp>
        <p:nvSpPr>
          <p:cNvPr id="4" name="Slide Number Placeholder 3"/>
          <p:cNvSpPr>
            <a:spLocks noGrp="1"/>
          </p:cNvSpPr>
          <p:nvPr>
            <p:ph type="sldNum" sz="quarter" idx="5"/>
          </p:nvPr>
        </p:nvSpPr>
        <p:spPr/>
        <p:txBody>
          <a:bodyPr/>
          <a:lstStyle/>
          <a:p>
            <a:fld id="{DED4B42D-83B4-4258-AE07-15FE95F62A62}" type="slidenum">
              <a:rPr lang="en-GB" smtClean="0"/>
              <a:t>6</a:t>
            </a:fld>
            <a:endParaRPr lang="en-GB"/>
          </a:p>
        </p:txBody>
      </p:sp>
    </p:spTree>
    <p:extLst>
      <p:ext uri="{BB962C8B-B14F-4D97-AF65-F5344CB8AC3E}">
        <p14:creationId xmlns:p14="http://schemas.microsoft.com/office/powerpoint/2010/main" val="3043864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Anne of Cleves was Henry VIII's fourth wife. The marriage was arranged for political reasons, but Henry was disappointed with Anne's appearance and sought an annulment. We will examine Anne's life, her brief marriage to Henry, and how she managed to survive the marriage unscathed.</a:t>
            </a:r>
          </a:p>
        </p:txBody>
      </p:sp>
      <p:sp>
        <p:nvSpPr>
          <p:cNvPr id="4" name="Slide Number Placeholder 3"/>
          <p:cNvSpPr>
            <a:spLocks noGrp="1"/>
          </p:cNvSpPr>
          <p:nvPr>
            <p:ph type="sldNum" sz="quarter" idx="5"/>
          </p:nvPr>
        </p:nvSpPr>
        <p:spPr/>
        <p:txBody>
          <a:bodyPr/>
          <a:lstStyle/>
          <a:p>
            <a:fld id="{DED4B42D-83B4-4258-AE07-15FE95F62A62}" type="slidenum">
              <a:rPr lang="en-GB" smtClean="0"/>
              <a:t>7</a:t>
            </a:fld>
            <a:endParaRPr lang="en-GB"/>
          </a:p>
        </p:txBody>
      </p:sp>
    </p:spTree>
    <p:extLst>
      <p:ext uri="{BB962C8B-B14F-4D97-AF65-F5344CB8AC3E}">
        <p14:creationId xmlns:p14="http://schemas.microsoft.com/office/powerpoint/2010/main" val="60070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Catherine Parr was Henry VIII's sixth and final wife. She was a devout Protestant, and played a role in promoting the English Reformation. Catherine survived Henry, and went on to marry again and pursue a life of intellectual and religious pursuits. We will examine Catherine's life, her marriage to Henry, and her impact on English history.</a:t>
            </a:r>
          </a:p>
        </p:txBody>
      </p:sp>
      <p:sp>
        <p:nvSpPr>
          <p:cNvPr id="4" name="Slide Number Placeholder 3"/>
          <p:cNvSpPr>
            <a:spLocks noGrp="1"/>
          </p:cNvSpPr>
          <p:nvPr>
            <p:ph type="sldNum" sz="quarter" idx="5"/>
          </p:nvPr>
        </p:nvSpPr>
        <p:spPr/>
        <p:txBody>
          <a:bodyPr/>
          <a:lstStyle/>
          <a:p>
            <a:fld id="{DED4B42D-83B4-4258-AE07-15FE95F62A62}" type="slidenum">
              <a:rPr lang="en-GB" smtClean="0"/>
              <a:t>8</a:t>
            </a:fld>
            <a:endParaRPr lang="en-GB"/>
          </a:p>
        </p:txBody>
      </p:sp>
    </p:spTree>
    <p:extLst>
      <p:ext uri="{BB962C8B-B14F-4D97-AF65-F5344CB8AC3E}">
        <p14:creationId xmlns:p14="http://schemas.microsoft.com/office/powerpoint/2010/main" val="290836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Henry VIII's matrimonial adventures had a profound impact on English history. The English Reformation, the creation of the Church of England, and the break with the Catholic Church all had far-reaching consequences. We will reflect on the legacy of Henry VIII, and the lessons that can be learned from his life and reign.</a:t>
            </a:r>
          </a:p>
        </p:txBody>
      </p:sp>
      <p:sp>
        <p:nvSpPr>
          <p:cNvPr id="4" name="Slide Number Placeholder 3"/>
          <p:cNvSpPr>
            <a:spLocks noGrp="1"/>
          </p:cNvSpPr>
          <p:nvPr>
            <p:ph type="sldNum" sz="quarter" idx="5"/>
          </p:nvPr>
        </p:nvSpPr>
        <p:spPr/>
        <p:txBody>
          <a:bodyPr/>
          <a:lstStyle/>
          <a:p>
            <a:fld id="{DED4B42D-83B4-4258-AE07-15FE95F62A62}" type="slidenum">
              <a:rPr lang="en-GB" smtClean="0"/>
              <a:t>9</a:t>
            </a:fld>
            <a:endParaRPr lang="en-GB"/>
          </a:p>
        </p:txBody>
      </p:sp>
    </p:spTree>
    <p:extLst>
      <p:ext uri="{BB962C8B-B14F-4D97-AF65-F5344CB8AC3E}">
        <p14:creationId xmlns:p14="http://schemas.microsoft.com/office/powerpoint/2010/main" val="219926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67333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406603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93689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79987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88863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02826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670777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99619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75952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531815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5/1/2024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288914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5/1/2024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215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Family_of_Henry_VIII,_an_Allegory_of_the_Tudor_Succession.p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calotype46/1039867799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elcodicevoynich.blogspot.com/2016/12/las-mentiras-que-nos-creimos-parte-i.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nne_Boley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lickr.com/photos/60861613@N00/8412636764/in/set-7215761481152039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www.imaginibus.com/blog/the-tudors-knew-fash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A painting of a group of people&#10;&#10;Description automatically generated">
            <a:extLst>
              <a:ext uri="{FF2B5EF4-FFF2-40B4-BE49-F238E27FC236}">
                <a16:creationId xmlns:a16="http://schemas.microsoft.com/office/drawing/2014/main" id="{27E0B7D0-22B3-D824-2996-C93FFD3FEED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9089" b="3056"/>
          <a:stretch/>
        </p:blipFill>
        <p:spPr>
          <a:xfrm>
            <a:off x="20" y="10"/>
            <a:ext cx="12191979" cy="6857989"/>
          </a:xfrm>
          <a:prstGeom prst="rect">
            <a:avLst/>
          </a:prstGeom>
        </p:spPr>
      </p:pic>
      <p:sp>
        <p:nvSpPr>
          <p:cNvPr id="26" name="Rectangle 25">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45000"/>
                </a:schemeClr>
              </a:gs>
              <a:gs pos="26000">
                <a:schemeClr val="bg1">
                  <a:alpha val="32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3BB7425-02EC-9AF6-CA52-3D483C511169}"/>
              </a:ext>
            </a:extLst>
          </p:cNvPr>
          <p:cNvSpPr>
            <a:spLocks noGrp="1"/>
          </p:cNvSpPr>
          <p:nvPr>
            <p:ph type="ctrTitle"/>
          </p:nvPr>
        </p:nvSpPr>
        <p:spPr>
          <a:xfrm>
            <a:off x="457195" y="701964"/>
            <a:ext cx="5306295" cy="3640303"/>
          </a:xfrm>
        </p:spPr>
        <p:txBody>
          <a:bodyPr anchor="t">
            <a:normAutofit/>
          </a:bodyPr>
          <a:lstStyle/>
          <a:p>
            <a:r>
              <a:rPr lang="en-GB" sz="5800">
                <a:solidFill>
                  <a:srgbClr val="FFFFFF"/>
                </a:solidFill>
              </a:rPr>
              <a:t>The Wives of Henry VIII</a:t>
            </a:r>
          </a:p>
        </p:txBody>
      </p:sp>
      <p:sp>
        <p:nvSpPr>
          <p:cNvPr id="3" name="Subtitle 2">
            <a:extLst>
              <a:ext uri="{FF2B5EF4-FFF2-40B4-BE49-F238E27FC236}">
                <a16:creationId xmlns:a16="http://schemas.microsoft.com/office/drawing/2014/main" id="{BAF00C78-C329-B495-E885-08AA5D0995E5}"/>
              </a:ext>
            </a:extLst>
          </p:cNvPr>
          <p:cNvSpPr>
            <a:spLocks noGrp="1"/>
          </p:cNvSpPr>
          <p:nvPr>
            <p:ph type="subTitle" idx="1"/>
          </p:nvPr>
        </p:nvSpPr>
        <p:spPr>
          <a:xfrm>
            <a:off x="468090" y="5253050"/>
            <a:ext cx="3888419" cy="969264"/>
          </a:xfrm>
        </p:spPr>
        <p:txBody>
          <a:bodyPr anchor="t">
            <a:normAutofit/>
          </a:bodyPr>
          <a:lstStyle/>
          <a:p>
            <a:pPr>
              <a:lnSpc>
                <a:spcPct val="120000"/>
              </a:lnSpc>
            </a:pPr>
            <a:r>
              <a:rPr lang="en-GB" sz="1600">
                <a:solidFill>
                  <a:srgbClr val="FFFFFF"/>
                </a:solidFill>
              </a:rPr>
              <a:t>Tales of Loyalty and Tragedy in Tudor England</a:t>
            </a:r>
          </a:p>
        </p:txBody>
      </p:sp>
      <p:cxnSp>
        <p:nvCxnSpPr>
          <p:cNvPr id="28" name="Straight Connector 27">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F5514D-9943-A834-CEDA-2C86010D8155}"/>
              </a:ext>
            </a:extLst>
          </p:cNvPr>
          <p:cNvSpPr txBox="1"/>
          <p:nvPr/>
        </p:nvSpPr>
        <p:spPr>
          <a:xfrm>
            <a:off x="9705421" y="6657944"/>
            <a:ext cx="2486578"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4" tooltip="https://commons.wikimedia.org/wiki/File:Family_of_Henry_VIII,_an_Allegory_of_the_Tudor_Succession.png">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3259347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C4859-6B6E-C424-8346-18335331FE55}"/>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kern="1200" dirty="0">
                <a:solidFill>
                  <a:schemeClr val="tx1"/>
                </a:solidFill>
                <a:latin typeface="+mj-lt"/>
                <a:ea typeface="+mj-ea"/>
                <a:cs typeface="+mj-cs"/>
              </a:rPr>
              <a:t>Conclusion</a:t>
            </a:r>
          </a:p>
        </p:txBody>
      </p:sp>
      <p:pic>
        <p:nvPicPr>
          <p:cNvPr id="5" name="Content Placeholder 4" descr="&quot;A gable  end section of Bramhall Hall in Cheshire, England showing gable half timber quatrefoil design. This is a Tudor timber framed building  dating from the 14th century with 16th and 19th century additions. The house and garden are open to the public and are owned and run by Stockport Metropolitan Bourough Council.&quot;">
            <a:extLst>
              <a:ext uri="{FF2B5EF4-FFF2-40B4-BE49-F238E27FC236}">
                <a16:creationId xmlns:a16="http://schemas.microsoft.com/office/drawing/2014/main" id="{D5DD9FCF-B966-4E3B-9BD0-F44D3C696882}"/>
              </a:ext>
            </a:extLst>
          </p:cNvPr>
          <p:cNvPicPr>
            <a:picLocks noGrp="1" noChangeAspect="1"/>
          </p:cNvPicPr>
          <p:nvPr>
            <p:ph sz="half" idx="1"/>
          </p:nvPr>
        </p:nvPicPr>
        <p:blipFill rotWithShape="1">
          <a:blip r:embed="rId3"/>
          <a:srcRect l="1562" r="1403"/>
          <a:stretch/>
        </p:blipFill>
        <p:spPr>
          <a:xfrm>
            <a:off x="20" y="10"/>
            <a:ext cx="4857871" cy="6857990"/>
          </a:xfrm>
          <a:prstGeom prst="rect">
            <a:avLst/>
          </a:prstGeom>
        </p:spPr>
      </p:pic>
      <p:cxnSp>
        <p:nvCxnSpPr>
          <p:cNvPr id="23" name="Straight Connector 22">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5B36E0D-F37F-2895-EEB7-DA46610F4FA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96821" y="2633236"/>
            <a:ext cx="6034187" cy="3664687"/>
          </a:xfrm>
        </p:spPr>
        <p:txBody>
          <a:bodyPr>
            <a:normAutofit/>
          </a:bodyPr>
          <a:lstStyle/>
          <a:p>
            <a:pPr marL="0" indent="0">
              <a:lnSpc>
                <a:spcPct val="110000"/>
              </a:lnSpc>
              <a:spcBef>
                <a:spcPts val="2500"/>
              </a:spcBef>
              <a:buNone/>
            </a:pPr>
            <a:r>
              <a:rPr lang="en-GB" b="1"/>
              <a:t>Unique Stories of Six Wives</a:t>
            </a:r>
          </a:p>
          <a:p>
            <a:pPr marL="0" lvl="1" indent="0">
              <a:lnSpc>
                <a:spcPct val="110000"/>
              </a:lnSpc>
              <a:buNone/>
            </a:pPr>
            <a:r>
              <a:rPr lang="en-GB"/>
              <a:t>Each of the six wives of Henry VIII had a unique story to tell, and exploring their lives and times gives us a deeper appreciation for the complexity and drama of Tudor England.</a:t>
            </a:r>
          </a:p>
          <a:p>
            <a:pPr marL="0" indent="0">
              <a:lnSpc>
                <a:spcPct val="110000"/>
              </a:lnSpc>
              <a:spcBef>
                <a:spcPts val="2500"/>
              </a:spcBef>
              <a:buNone/>
            </a:pPr>
            <a:r>
              <a:rPr lang="en-GB" b="1"/>
              <a:t>Impact on English History</a:t>
            </a:r>
          </a:p>
          <a:p>
            <a:pPr marL="0" lvl="1" indent="0">
              <a:lnSpc>
                <a:spcPct val="110000"/>
              </a:lnSpc>
              <a:buNone/>
            </a:pPr>
            <a:r>
              <a:rPr lang="en-GB"/>
              <a:t>The six wives of Henry VIII left their mark on English history, shaping the country's religious and political landscape and influencing the course of events for centuries to come.</a:t>
            </a:r>
          </a:p>
        </p:txBody>
      </p:sp>
    </p:spTree>
    <p:extLst>
      <p:ext uri="{BB962C8B-B14F-4D97-AF65-F5344CB8AC3E}">
        <p14:creationId xmlns:p14="http://schemas.microsoft.com/office/powerpoint/2010/main" val="130891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2BFDF-DBCD-FAF4-B6CD-92825897A1ED}"/>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Presentation Overview</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F576953-8BCB-803C-9E2C-63FDDB87D6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300" b="1"/>
              <a:t>Introduction</a:t>
            </a:r>
          </a:p>
          <a:p>
            <a:pPr marL="0" lvl="1" indent="0">
              <a:lnSpc>
                <a:spcPct val="110000"/>
              </a:lnSpc>
              <a:buNone/>
            </a:pPr>
            <a:r>
              <a:rPr lang="en-GB" sz="1300"/>
              <a:t>A brief introduction to Henry VIII and the political context of his reign, exploring the events that led to his matrimonial affairs and the impact of his reign on English history.</a:t>
            </a:r>
          </a:p>
          <a:p>
            <a:pPr marL="0" indent="0">
              <a:lnSpc>
                <a:spcPct val="110000"/>
              </a:lnSpc>
              <a:spcBef>
                <a:spcPts val="2500"/>
              </a:spcBef>
              <a:buNone/>
            </a:pPr>
            <a:r>
              <a:rPr lang="en-GB" sz="1300" b="1"/>
              <a:t>Henry VIII's Wives</a:t>
            </a:r>
          </a:p>
          <a:p>
            <a:pPr marL="0" lvl="1" indent="0">
              <a:lnSpc>
                <a:spcPct val="110000"/>
              </a:lnSpc>
              <a:buNone/>
            </a:pPr>
            <a:r>
              <a:rPr lang="en-GB" sz="1300"/>
              <a:t>An exploration of Henry VIII's six wives, discussing their personalities, marriages, and ultimate fates, and the impact of their relationships on English history.</a:t>
            </a:r>
          </a:p>
          <a:p>
            <a:pPr marL="0" indent="0">
              <a:lnSpc>
                <a:spcPct val="110000"/>
              </a:lnSpc>
              <a:spcBef>
                <a:spcPts val="2500"/>
              </a:spcBef>
              <a:buNone/>
            </a:pPr>
            <a:r>
              <a:rPr lang="en-GB" sz="1300" b="1"/>
              <a:t>Impact on English History</a:t>
            </a:r>
          </a:p>
          <a:p>
            <a:pPr marL="0" lvl="1" indent="0">
              <a:lnSpc>
                <a:spcPct val="110000"/>
              </a:lnSpc>
              <a:buNone/>
            </a:pPr>
            <a:r>
              <a:rPr lang="en-GB" sz="1300"/>
              <a:t>A reflection on the impact of Henry VIII's matrimonial adventures on the course of English history, discussing the political, social, and cultural implications of his reign.</a:t>
            </a:r>
          </a:p>
        </p:txBody>
      </p:sp>
      <p:pic>
        <p:nvPicPr>
          <p:cNvPr id="5" name="Content Placeholder 4">
            <a:extLst>
              <a:ext uri="{FF2B5EF4-FFF2-40B4-BE49-F238E27FC236}">
                <a16:creationId xmlns:a16="http://schemas.microsoft.com/office/drawing/2014/main" id="{47A64B12-B40F-44A5-9009-C1D8E156A1A3}"/>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089" r="12089"/>
          <a:stretch/>
        </p:blipFill>
        <p:spPr>
          <a:xfrm>
            <a:off x="7345680" y="10"/>
            <a:ext cx="4846320" cy="6857990"/>
          </a:xfrm>
          <a:prstGeom prst="rect">
            <a:avLst/>
          </a:prstGeom>
        </p:spPr>
      </p:pic>
      <p:sp>
        <p:nvSpPr>
          <p:cNvPr id="3" name="TextBox 2">
            <a:extLst>
              <a:ext uri="{FF2B5EF4-FFF2-40B4-BE49-F238E27FC236}">
                <a16:creationId xmlns:a16="http://schemas.microsoft.com/office/drawing/2014/main" id="{D2308594-593A-9BD2-F2B5-BD1F6361B94F}"/>
              </a:ext>
            </a:extLst>
          </p:cNvPr>
          <p:cNvSpPr txBox="1"/>
          <p:nvPr/>
        </p:nvSpPr>
        <p:spPr>
          <a:xfrm>
            <a:off x="7345680" y="6858000"/>
            <a:ext cx="4846320" cy="230832"/>
          </a:xfrm>
          <a:prstGeom prst="rect">
            <a:avLst/>
          </a:prstGeom>
          <a:noFill/>
        </p:spPr>
        <p:txBody>
          <a:bodyPr wrap="square" rtlCol="0">
            <a:spAutoFit/>
          </a:bodyPr>
          <a:lstStyle/>
          <a:p>
            <a:r>
              <a:rPr lang="en-GB" sz="900">
                <a:hlinkClick r:id="rId4" tooltip="https://www.flickr.com/photos/calotype46/10398677996/"/>
              </a:rPr>
              <a:t>This Photo</a:t>
            </a:r>
            <a:r>
              <a:rPr lang="en-GB" sz="900"/>
              <a:t> by Unknown Author is licensed under </a:t>
            </a:r>
            <a:r>
              <a:rPr lang="en-GB" sz="900">
                <a:hlinkClick r:id="rId5" tooltip="https://creativecommons.org/licenses/by-nc-sa/3.0/"/>
              </a:rPr>
              <a:t>CC BY-SA-NC</a:t>
            </a:r>
            <a:endParaRPr lang="en-GB" sz="900"/>
          </a:p>
        </p:txBody>
      </p:sp>
    </p:spTree>
    <p:extLst>
      <p:ext uri="{BB962C8B-B14F-4D97-AF65-F5344CB8AC3E}">
        <p14:creationId xmlns:p14="http://schemas.microsoft.com/office/powerpoint/2010/main" val="22124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667603-8A74-A07D-BEF2-F8087E8ACF3A}"/>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The Tudor Dynasty</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C4D9978-3B40-265C-C7C7-39AAFAB6ABD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100" b="1"/>
              <a:t>The Tudor Dynasty</a:t>
            </a:r>
          </a:p>
          <a:p>
            <a:pPr marL="0" lvl="1" indent="0">
              <a:lnSpc>
                <a:spcPct val="110000"/>
              </a:lnSpc>
              <a:buNone/>
            </a:pPr>
            <a:r>
              <a:rPr lang="en-GB" sz="1100"/>
              <a:t>The Tudor dynasty ruled England from 1485 to 1603, and was marked by political and religious upheaval.</a:t>
            </a:r>
          </a:p>
          <a:p>
            <a:pPr marL="0" indent="0">
              <a:lnSpc>
                <a:spcPct val="110000"/>
              </a:lnSpc>
              <a:spcBef>
                <a:spcPts val="2500"/>
              </a:spcBef>
              <a:buNone/>
            </a:pPr>
            <a:r>
              <a:rPr lang="en-GB" sz="1100" b="1"/>
              <a:t>Henry VIII's Reign</a:t>
            </a:r>
          </a:p>
          <a:p>
            <a:pPr marL="0" lvl="1" indent="0">
              <a:lnSpc>
                <a:spcPct val="110000"/>
              </a:lnSpc>
              <a:buNone/>
            </a:pPr>
            <a:r>
              <a:rPr lang="en-GB" sz="1100"/>
              <a:t>Henry VIII's reign was marked by political and religious disputes, including the break with the Catholic Church and the establishment of the Church of England.</a:t>
            </a:r>
          </a:p>
          <a:p>
            <a:pPr marL="0" indent="0">
              <a:lnSpc>
                <a:spcPct val="110000"/>
              </a:lnSpc>
              <a:spcBef>
                <a:spcPts val="2500"/>
              </a:spcBef>
              <a:buNone/>
            </a:pPr>
            <a:r>
              <a:rPr lang="en-GB" sz="1100" b="1"/>
              <a:t>Political Landscape</a:t>
            </a:r>
          </a:p>
          <a:p>
            <a:pPr marL="0" lvl="1" indent="0">
              <a:lnSpc>
                <a:spcPct val="110000"/>
              </a:lnSpc>
              <a:buNone/>
            </a:pPr>
            <a:r>
              <a:rPr lang="en-GB" sz="1100"/>
              <a:t>The Tudor period was marked by political instability, with monarchs facing challenges from powerful nobles and foreign powers.</a:t>
            </a:r>
          </a:p>
          <a:p>
            <a:pPr marL="0" indent="0">
              <a:lnSpc>
                <a:spcPct val="110000"/>
              </a:lnSpc>
              <a:spcBef>
                <a:spcPts val="2500"/>
              </a:spcBef>
              <a:buNone/>
            </a:pPr>
            <a:r>
              <a:rPr lang="en-GB" sz="1100" b="1"/>
              <a:t>Religious Landscape</a:t>
            </a:r>
          </a:p>
          <a:p>
            <a:pPr marL="0" lvl="1" indent="0">
              <a:lnSpc>
                <a:spcPct val="110000"/>
              </a:lnSpc>
              <a:buNone/>
            </a:pPr>
            <a:r>
              <a:rPr lang="en-GB" sz="1100"/>
              <a:t>The Tudor period was marked by religious upheaval, including the break with the Catholic Church and the rise of Protestantism.</a:t>
            </a:r>
          </a:p>
        </p:txBody>
      </p:sp>
      <p:pic>
        <p:nvPicPr>
          <p:cNvPr id="5" name="Content Placeholder 4" descr="Ceiling of the Jeronimos monastery in Lisbon; Portugal - ribbed vault resulting from the intersection of barrel vaults - Portuguese heraldic - UNESCO world heritage site - Portuguese late Gothic, known as Manueline style - Lierne vault with bosses - Mosteiro dos Jeronimos, Belem">
            <a:extLst>
              <a:ext uri="{FF2B5EF4-FFF2-40B4-BE49-F238E27FC236}">
                <a16:creationId xmlns:a16="http://schemas.microsoft.com/office/drawing/2014/main" id="{694E1A4B-A530-46D6-A3F4-1073A2F47724}"/>
              </a:ext>
            </a:extLst>
          </p:cNvPr>
          <p:cNvPicPr>
            <a:picLocks noGrp="1" noChangeAspect="1"/>
          </p:cNvPicPr>
          <p:nvPr>
            <p:ph sz="half" idx="1"/>
          </p:nvPr>
        </p:nvPicPr>
        <p:blipFill rotWithShape="1">
          <a:blip r:embed="rId3"/>
          <a:srcRect l="31525" r="15827" b="-2"/>
          <a:stretch/>
        </p:blipFill>
        <p:spPr>
          <a:xfrm>
            <a:off x="7345680" y="10"/>
            <a:ext cx="4846320" cy="6857990"/>
          </a:xfrm>
          <a:prstGeom prst="rect">
            <a:avLst/>
          </a:prstGeom>
        </p:spPr>
      </p:pic>
    </p:spTree>
    <p:extLst>
      <p:ext uri="{BB962C8B-B14F-4D97-AF65-F5344CB8AC3E}">
        <p14:creationId xmlns:p14="http://schemas.microsoft.com/office/powerpoint/2010/main" val="354900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10982-15DE-50C7-A5E6-51637B48842F}"/>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Catherine of Aragon</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3C33456-08B1-013E-9D63-E9372351CD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400" b="1" dirty="0"/>
              <a:t>Catherine of Aragon's Life</a:t>
            </a:r>
          </a:p>
          <a:p>
            <a:pPr marL="0" lvl="1" indent="0">
              <a:lnSpc>
                <a:spcPct val="110000"/>
              </a:lnSpc>
              <a:buNone/>
            </a:pPr>
            <a:r>
              <a:rPr lang="en-GB" sz="1400" dirty="0"/>
              <a:t>Catherine of Aragon was born in Spain and became the first wife of Henry VIII, King of England. She was a devout Catholic and played a significant role in the politics of her time.</a:t>
            </a:r>
          </a:p>
          <a:p>
            <a:pPr marL="0" indent="0">
              <a:lnSpc>
                <a:spcPct val="110000"/>
              </a:lnSpc>
              <a:spcBef>
                <a:spcPts val="2500"/>
              </a:spcBef>
              <a:buNone/>
            </a:pPr>
            <a:r>
              <a:rPr lang="en-GB" sz="1400" b="1" dirty="0"/>
              <a:t>Catherine's Marriage to Henry VIII</a:t>
            </a:r>
          </a:p>
          <a:p>
            <a:pPr marL="0" lvl="1" indent="0">
              <a:lnSpc>
                <a:spcPct val="110000"/>
              </a:lnSpc>
              <a:buNone/>
            </a:pPr>
            <a:r>
              <a:rPr lang="en-GB" sz="1400" dirty="0"/>
              <a:t>Catherine was married to Henry VIII for over twenty years, but failed to produce a male heir, leading to his desire for a divorce and the eventual split from the Catholic Church.</a:t>
            </a:r>
          </a:p>
          <a:p>
            <a:pPr marL="0" indent="0">
              <a:lnSpc>
                <a:spcPct val="110000"/>
              </a:lnSpc>
              <a:spcBef>
                <a:spcPts val="2500"/>
              </a:spcBef>
              <a:buNone/>
            </a:pPr>
            <a:r>
              <a:rPr lang="en-GB" sz="1400" b="1" dirty="0"/>
              <a:t>The English Reformation</a:t>
            </a:r>
          </a:p>
          <a:p>
            <a:pPr marL="0" lvl="1" indent="0">
              <a:lnSpc>
                <a:spcPct val="110000"/>
              </a:lnSpc>
              <a:buNone/>
            </a:pPr>
            <a:r>
              <a:rPr lang="en-GB" sz="1400" dirty="0"/>
              <a:t>Henry VIII's desire for a divorce from Catherine of Aragon led to the English Reformation and the eventual split from the Catholic Church.</a:t>
            </a:r>
          </a:p>
        </p:txBody>
      </p:sp>
      <p:pic>
        <p:nvPicPr>
          <p:cNvPr id="6" name="Picture 5" descr="A painting of a person wearing a dress&#10;&#10;Description automatically generated">
            <a:extLst>
              <a:ext uri="{FF2B5EF4-FFF2-40B4-BE49-F238E27FC236}">
                <a16:creationId xmlns:a16="http://schemas.microsoft.com/office/drawing/2014/main" id="{196E1440-942C-6B78-6C4D-2073E8A157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94244" y="0"/>
            <a:ext cx="4897755" cy="6858000"/>
          </a:xfrm>
          <a:prstGeom prst="rect">
            <a:avLst/>
          </a:prstGeom>
        </p:spPr>
      </p:pic>
      <p:sp>
        <p:nvSpPr>
          <p:cNvPr id="7" name="TextBox 6">
            <a:extLst>
              <a:ext uri="{FF2B5EF4-FFF2-40B4-BE49-F238E27FC236}">
                <a16:creationId xmlns:a16="http://schemas.microsoft.com/office/drawing/2014/main" id="{B5EDBD92-1AB0-6927-2CA6-CF9050061DA6}"/>
              </a:ext>
            </a:extLst>
          </p:cNvPr>
          <p:cNvSpPr txBox="1"/>
          <p:nvPr/>
        </p:nvSpPr>
        <p:spPr>
          <a:xfrm>
            <a:off x="3647122" y="6858000"/>
            <a:ext cx="4897755" cy="230832"/>
          </a:xfrm>
          <a:prstGeom prst="rect">
            <a:avLst/>
          </a:prstGeom>
          <a:noFill/>
        </p:spPr>
        <p:txBody>
          <a:bodyPr wrap="square" rtlCol="0">
            <a:spAutoFit/>
          </a:bodyPr>
          <a:lstStyle/>
          <a:p>
            <a:r>
              <a:rPr lang="en-GB" sz="900">
                <a:hlinkClick r:id="rId4" tooltip="https://elcodicevoynich.blogspot.com/2016/12/las-mentiras-que-nos-creimos-parte-i.html"/>
              </a:rPr>
              <a:t>This Photo</a:t>
            </a:r>
            <a:r>
              <a:rPr lang="en-GB" sz="900"/>
              <a:t> by Unknown Author is licensed under </a:t>
            </a:r>
            <a:r>
              <a:rPr lang="en-GB" sz="900">
                <a:hlinkClick r:id="rId5" tooltip="https://creativecommons.org/licenses/by-nc-nd/3.0/"/>
              </a:rPr>
              <a:t>CC BY-NC-ND</a:t>
            </a:r>
            <a:endParaRPr lang="en-GB" sz="900"/>
          </a:p>
        </p:txBody>
      </p:sp>
    </p:spTree>
    <p:extLst>
      <p:ext uri="{BB962C8B-B14F-4D97-AF65-F5344CB8AC3E}">
        <p14:creationId xmlns:p14="http://schemas.microsoft.com/office/powerpoint/2010/main" val="80180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5BA75-6DB6-214B-6108-4977EE7D3961}"/>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Anne Boleyn</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CE81820-6734-EB62-F4F2-F24BD6784B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100" b="1"/>
              <a:t>Anne Boleyn's Life</a:t>
            </a:r>
          </a:p>
          <a:p>
            <a:pPr marL="0" lvl="1" indent="0">
              <a:lnSpc>
                <a:spcPct val="110000"/>
              </a:lnSpc>
              <a:buNone/>
            </a:pPr>
            <a:r>
              <a:rPr lang="en-GB" sz="1100"/>
              <a:t>Anne Boleyn was a controversial figure known for her intelligence, beauty, and wit. She was a key figure in the English Reformation and played an important role in Henry VIII's political and religious agenda.</a:t>
            </a:r>
          </a:p>
          <a:p>
            <a:pPr marL="0" indent="0">
              <a:lnSpc>
                <a:spcPct val="110000"/>
              </a:lnSpc>
              <a:spcBef>
                <a:spcPts val="2500"/>
              </a:spcBef>
              <a:buNone/>
            </a:pPr>
            <a:r>
              <a:rPr lang="en-GB" sz="1100" b="1"/>
              <a:t>Anne's Marriage to Henry VIII</a:t>
            </a:r>
          </a:p>
          <a:p>
            <a:pPr marL="0" lvl="1" indent="0">
              <a:lnSpc>
                <a:spcPct val="110000"/>
              </a:lnSpc>
              <a:buNone/>
            </a:pPr>
            <a:r>
              <a:rPr lang="en-GB" sz="1100"/>
              <a:t>Anne Boleyn's marriage to Henry VIII was a pivotal moment in English history. The marriage had significant political and religious implications, and marked a turning point in the English Reformation. However, it was also marked by controversy, political intrigue, and personal tragedy.</a:t>
            </a:r>
          </a:p>
          <a:p>
            <a:pPr marL="0" indent="0">
              <a:lnSpc>
                <a:spcPct val="110000"/>
              </a:lnSpc>
              <a:spcBef>
                <a:spcPts val="2500"/>
              </a:spcBef>
              <a:buNone/>
            </a:pPr>
            <a:r>
              <a:rPr lang="en-GB" sz="1100" b="1"/>
              <a:t>Anne's Downfall</a:t>
            </a:r>
          </a:p>
          <a:p>
            <a:pPr marL="0" lvl="1" indent="0">
              <a:lnSpc>
                <a:spcPct val="110000"/>
              </a:lnSpc>
              <a:buNone/>
            </a:pPr>
            <a:r>
              <a:rPr lang="en-GB" sz="1100"/>
              <a:t>Anne Boleyn was accused of adultery and treason, and was ultimately executed. Her downfall was the result of a combination of political, religious, and personal factors, and was a significant event in English history.</a:t>
            </a:r>
          </a:p>
        </p:txBody>
      </p:sp>
      <p:pic>
        <p:nvPicPr>
          <p:cNvPr id="5" name="Content Placeholder 4">
            <a:extLst>
              <a:ext uri="{FF2B5EF4-FFF2-40B4-BE49-F238E27FC236}">
                <a16:creationId xmlns:a16="http://schemas.microsoft.com/office/drawing/2014/main" id="{26696135-0738-4E44-9706-9B4899399238}"/>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782" r="2782"/>
          <a:stretch/>
        </p:blipFill>
        <p:spPr>
          <a:xfrm>
            <a:off x="7345680" y="10"/>
            <a:ext cx="4846320" cy="6857990"/>
          </a:xfrm>
          <a:prstGeom prst="rect">
            <a:avLst/>
          </a:prstGeom>
        </p:spPr>
      </p:pic>
      <p:sp>
        <p:nvSpPr>
          <p:cNvPr id="3" name="TextBox 2">
            <a:extLst>
              <a:ext uri="{FF2B5EF4-FFF2-40B4-BE49-F238E27FC236}">
                <a16:creationId xmlns:a16="http://schemas.microsoft.com/office/drawing/2014/main" id="{52BEC504-BF7C-2254-1894-23489D98B526}"/>
              </a:ext>
            </a:extLst>
          </p:cNvPr>
          <p:cNvSpPr txBox="1"/>
          <p:nvPr/>
        </p:nvSpPr>
        <p:spPr>
          <a:xfrm>
            <a:off x="7345680" y="6858000"/>
            <a:ext cx="4846320" cy="230832"/>
          </a:xfrm>
          <a:prstGeom prst="rect">
            <a:avLst/>
          </a:prstGeom>
          <a:noFill/>
        </p:spPr>
        <p:txBody>
          <a:bodyPr wrap="square" rtlCol="0">
            <a:spAutoFit/>
          </a:bodyPr>
          <a:lstStyle/>
          <a:p>
            <a:r>
              <a:rPr lang="en-GB" sz="900">
                <a:hlinkClick r:id="rId4" tooltip="https://en.wikipedia.org/wiki/Anne_Boleyn"/>
              </a:rPr>
              <a:t>This Photo</a:t>
            </a:r>
            <a:r>
              <a:rPr lang="en-GB" sz="900"/>
              <a:t> by Unknown Author is licensed under </a:t>
            </a:r>
            <a:r>
              <a:rPr lang="en-GB" sz="900">
                <a:hlinkClick r:id="rId5" tooltip="https://creativecommons.org/licenses/by-sa/3.0/"/>
              </a:rPr>
              <a:t>CC BY-SA</a:t>
            </a:r>
            <a:endParaRPr lang="en-GB" sz="900"/>
          </a:p>
        </p:txBody>
      </p:sp>
    </p:spTree>
    <p:extLst>
      <p:ext uri="{BB962C8B-B14F-4D97-AF65-F5344CB8AC3E}">
        <p14:creationId xmlns:p14="http://schemas.microsoft.com/office/powerpoint/2010/main" val="25624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66E5B-F31E-3D94-FD24-5FC60F033F26}"/>
              </a:ext>
            </a:extLst>
          </p:cNvPr>
          <p:cNvSpPr>
            <a:spLocks noGrp="1"/>
          </p:cNvSpPr>
          <p:nvPr>
            <p:ph type="title"/>
          </p:nvPr>
        </p:nvSpPr>
        <p:spPr>
          <a:xfrm>
            <a:off x="640080" y="1371600"/>
            <a:ext cx="5852160" cy="1097280"/>
          </a:xfrm>
        </p:spPr>
        <p:txBody>
          <a:bodyPr anchor="t">
            <a:normAutofit/>
          </a:bodyPr>
          <a:lstStyle/>
          <a:p>
            <a:r>
              <a:rPr lang="en-GB"/>
              <a:t>Jane Seymour</a:t>
            </a:r>
          </a:p>
        </p:txBody>
      </p:sp>
      <p:cxnSp>
        <p:nvCxnSpPr>
          <p:cNvPr id="20" name="Straight Connector 19">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134353-1C70-829C-37DD-822A5779455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100" b="1"/>
              <a:t>Jane Seymour's Life</a:t>
            </a:r>
          </a:p>
          <a:p>
            <a:pPr marL="0" lvl="1" indent="0">
              <a:lnSpc>
                <a:spcPct val="110000"/>
              </a:lnSpc>
              <a:buNone/>
            </a:pPr>
            <a:r>
              <a:rPr lang="en-GB" sz="1100"/>
              <a:t>Jane Seymour was born in 1508, came from a noble family and lived in Wiltshire, England. She was the third wife of King Henry VIII, and the only one to give birth to a surviving son. She died 12 days after giving birth to Edward VI due to complications from childbirth.</a:t>
            </a:r>
          </a:p>
          <a:p>
            <a:pPr marL="0" indent="0">
              <a:lnSpc>
                <a:spcPct val="110000"/>
              </a:lnSpc>
              <a:spcBef>
                <a:spcPts val="2500"/>
              </a:spcBef>
              <a:buNone/>
            </a:pPr>
            <a:r>
              <a:rPr lang="en-GB" sz="1100" b="1"/>
              <a:t>Jane Seymour's Marriage to Henry VIII</a:t>
            </a:r>
          </a:p>
          <a:p>
            <a:pPr marL="0" lvl="1" indent="0">
              <a:lnSpc>
                <a:spcPct val="110000"/>
              </a:lnSpc>
              <a:buNone/>
            </a:pPr>
            <a:r>
              <a:rPr lang="en-GB" sz="1100"/>
              <a:t>Jane Seymour married King Henry VIII in 1536, shortly after the execution of his second wife, Anne Boleyn. Jane was a gentle and kind woman, and Henry was deeply in love with her. Their marriage was short-lived, lasting only 1 year and 4 months.</a:t>
            </a:r>
          </a:p>
          <a:p>
            <a:pPr marL="0" indent="0">
              <a:lnSpc>
                <a:spcPct val="110000"/>
              </a:lnSpc>
              <a:spcBef>
                <a:spcPts val="2500"/>
              </a:spcBef>
              <a:buNone/>
            </a:pPr>
            <a:r>
              <a:rPr lang="en-GB" sz="1100" b="1"/>
              <a:t>Events Leading to Jane Seymour's Death</a:t>
            </a:r>
          </a:p>
          <a:p>
            <a:pPr marL="0" lvl="1" indent="0">
              <a:lnSpc>
                <a:spcPct val="110000"/>
              </a:lnSpc>
              <a:buNone/>
            </a:pPr>
            <a:r>
              <a:rPr lang="en-GB" sz="1100"/>
              <a:t>Jane Seymour's death was caused by complications from childbirth. After giving birth to Edward VI, Jane fell ill and died 12 days later. Her death was a tragedy for the Tudor dynasty, as Edward VI was the only surviving male heir of King Henry VIII.</a:t>
            </a:r>
          </a:p>
        </p:txBody>
      </p:sp>
      <p:pic>
        <p:nvPicPr>
          <p:cNvPr id="5" name="Picture 4" descr="A painting of a person in a black dress&#10;&#10;Description automatically generated">
            <a:extLst>
              <a:ext uri="{FF2B5EF4-FFF2-40B4-BE49-F238E27FC236}">
                <a16:creationId xmlns:a16="http://schemas.microsoft.com/office/drawing/2014/main" id="{D758B65F-DD87-0501-8E87-A2C23C01A36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3026"/>
          <a:stretch/>
        </p:blipFill>
        <p:spPr>
          <a:xfrm>
            <a:off x="7345680" y="10"/>
            <a:ext cx="4846320" cy="6857990"/>
          </a:xfrm>
          <a:prstGeom prst="rect">
            <a:avLst/>
          </a:prstGeom>
        </p:spPr>
      </p:pic>
    </p:spTree>
    <p:extLst>
      <p:ext uri="{BB962C8B-B14F-4D97-AF65-F5344CB8AC3E}">
        <p14:creationId xmlns:p14="http://schemas.microsoft.com/office/powerpoint/2010/main" val="1727291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1B22C-D0C3-611D-99B6-7313D2DD5D07}"/>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Anne of Cleves</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80269E8-F7CD-A522-6FD1-3901863FDC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500" b="1"/>
              <a:t>Anne of Cleves's Life</a:t>
            </a:r>
          </a:p>
          <a:p>
            <a:pPr marL="0" lvl="1" indent="0">
              <a:lnSpc>
                <a:spcPct val="110000"/>
              </a:lnSpc>
              <a:buNone/>
            </a:pPr>
            <a:r>
              <a:rPr lang="en-GB" sz="1500"/>
              <a:t>Anne of Cleves was born in Germany and was a member of the Protestant nobility. She was chosen as Henry VIII's fourth wife when he was seeking a political alliance with the Protestant states in Germany.</a:t>
            </a:r>
          </a:p>
          <a:p>
            <a:pPr marL="0" indent="0">
              <a:lnSpc>
                <a:spcPct val="110000"/>
              </a:lnSpc>
              <a:spcBef>
                <a:spcPts val="2500"/>
              </a:spcBef>
              <a:buNone/>
            </a:pPr>
            <a:r>
              <a:rPr lang="en-GB" sz="1500" b="1"/>
              <a:t>Marriage to Henry VIII</a:t>
            </a:r>
          </a:p>
          <a:p>
            <a:pPr marL="0" lvl="1" indent="0">
              <a:lnSpc>
                <a:spcPct val="110000"/>
              </a:lnSpc>
              <a:buNone/>
            </a:pPr>
            <a:r>
              <a:rPr lang="en-GB" sz="1500"/>
              <a:t>Anne of Cleves's marriage to Henry VIII was arranged for political reasons, but Henry was disappointed with Anne's appearance and sought an annulment. The marriage was annulled after six months, but Anne managed to survive the marriage unscathed.</a:t>
            </a:r>
          </a:p>
        </p:txBody>
      </p:sp>
      <p:pic>
        <p:nvPicPr>
          <p:cNvPr id="5" name="Content Placeholder 4" descr="Fashion photoshoot depicting Queen Elizabeth.">
            <a:extLst>
              <a:ext uri="{FF2B5EF4-FFF2-40B4-BE49-F238E27FC236}">
                <a16:creationId xmlns:a16="http://schemas.microsoft.com/office/drawing/2014/main" id="{3C6E8CE2-E294-4B78-AF19-AD2B988BCDBD}"/>
              </a:ext>
            </a:extLst>
          </p:cNvPr>
          <p:cNvPicPr>
            <a:picLocks noGrp="1" noChangeAspect="1"/>
          </p:cNvPicPr>
          <p:nvPr>
            <p:ph sz="half" idx="1"/>
          </p:nvPr>
        </p:nvPicPr>
        <p:blipFill rotWithShape="1">
          <a:blip r:embed="rId3"/>
          <a:srcRect r="-1" b="5895"/>
          <a:stretch/>
        </p:blipFill>
        <p:spPr>
          <a:xfrm>
            <a:off x="7345680" y="10"/>
            <a:ext cx="4846320" cy="6857990"/>
          </a:xfrm>
          <a:prstGeom prst="rect">
            <a:avLst/>
          </a:prstGeom>
        </p:spPr>
      </p:pic>
    </p:spTree>
    <p:extLst>
      <p:ext uri="{BB962C8B-B14F-4D97-AF65-F5344CB8AC3E}">
        <p14:creationId xmlns:p14="http://schemas.microsoft.com/office/powerpoint/2010/main" val="287310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08C79-3E7A-4230-CD32-7168CF135C20}"/>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a:solidFill>
                  <a:schemeClr val="tx1"/>
                </a:solidFill>
                <a:latin typeface="+mj-lt"/>
                <a:ea typeface="+mj-ea"/>
                <a:cs typeface="+mj-cs"/>
              </a:rPr>
              <a:t>Catherine Parr</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8A171BB-FCA3-ACBD-676D-6290B67DE0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300" b="1"/>
              <a:t>Marriage to Henry VIII</a:t>
            </a:r>
          </a:p>
          <a:p>
            <a:pPr marL="0" lvl="1" indent="0">
              <a:lnSpc>
                <a:spcPct val="110000"/>
              </a:lnSpc>
              <a:buNone/>
            </a:pPr>
            <a:r>
              <a:rPr lang="en-GB" sz="1300"/>
              <a:t>Catherine Parr was the sixth wife of King Henry VIII. Despite the challenges of her marriage, Catherine played an important role in promoting religious reform in England.</a:t>
            </a:r>
          </a:p>
          <a:p>
            <a:pPr marL="0" indent="0">
              <a:lnSpc>
                <a:spcPct val="110000"/>
              </a:lnSpc>
              <a:spcBef>
                <a:spcPts val="2500"/>
              </a:spcBef>
              <a:buNone/>
            </a:pPr>
            <a:r>
              <a:rPr lang="en-GB" sz="1300" b="1"/>
              <a:t>Promoting the English Reformation</a:t>
            </a:r>
          </a:p>
          <a:p>
            <a:pPr marL="0" lvl="1" indent="0">
              <a:lnSpc>
                <a:spcPct val="110000"/>
              </a:lnSpc>
              <a:buNone/>
            </a:pPr>
            <a:r>
              <a:rPr lang="en-GB" sz="1300"/>
              <a:t>Catherine Parr played an important role in promoting the English Reformation. She was a devout Protestant and used her position to promote religious reform in England.</a:t>
            </a:r>
          </a:p>
          <a:p>
            <a:pPr marL="0" indent="0">
              <a:lnSpc>
                <a:spcPct val="110000"/>
              </a:lnSpc>
              <a:spcBef>
                <a:spcPts val="2500"/>
              </a:spcBef>
              <a:buNone/>
            </a:pPr>
            <a:r>
              <a:rPr lang="en-GB" sz="1300" b="1"/>
              <a:t>Life after Henry VIII</a:t>
            </a:r>
          </a:p>
          <a:p>
            <a:pPr marL="0" lvl="1" indent="0">
              <a:lnSpc>
                <a:spcPct val="110000"/>
              </a:lnSpc>
              <a:buNone/>
            </a:pPr>
            <a:r>
              <a:rPr lang="en-GB" sz="1300"/>
              <a:t>After the death of Henry VIII, Catherine Parr went on to marry again and pursue a life of intellectual and religious pursuits. She wrote several books and was an important patron of the arts and sciences.</a:t>
            </a:r>
          </a:p>
        </p:txBody>
      </p:sp>
      <p:pic>
        <p:nvPicPr>
          <p:cNvPr id="5" name="Content Placeholder 4">
            <a:extLst>
              <a:ext uri="{FF2B5EF4-FFF2-40B4-BE49-F238E27FC236}">
                <a16:creationId xmlns:a16="http://schemas.microsoft.com/office/drawing/2014/main" id="{55B6B310-D06B-417D-B874-74C4B75C2E4C}"/>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889" r="2889"/>
          <a:stretch/>
        </p:blipFill>
        <p:spPr>
          <a:xfrm>
            <a:off x="7345680" y="10"/>
            <a:ext cx="4846320" cy="6857990"/>
          </a:xfrm>
          <a:prstGeom prst="rect">
            <a:avLst/>
          </a:prstGeom>
        </p:spPr>
      </p:pic>
      <p:sp>
        <p:nvSpPr>
          <p:cNvPr id="3" name="TextBox 2">
            <a:extLst>
              <a:ext uri="{FF2B5EF4-FFF2-40B4-BE49-F238E27FC236}">
                <a16:creationId xmlns:a16="http://schemas.microsoft.com/office/drawing/2014/main" id="{F243BDA7-2C84-FEC8-2DC2-492DCAF80E01}"/>
              </a:ext>
            </a:extLst>
          </p:cNvPr>
          <p:cNvSpPr txBox="1"/>
          <p:nvPr/>
        </p:nvSpPr>
        <p:spPr>
          <a:xfrm>
            <a:off x="7345680" y="6858000"/>
            <a:ext cx="4846320" cy="230832"/>
          </a:xfrm>
          <a:prstGeom prst="rect">
            <a:avLst/>
          </a:prstGeom>
          <a:noFill/>
        </p:spPr>
        <p:txBody>
          <a:bodyPr wrap="square" rtlCol="0">
            <a:spAutoFit/>
          </a:bodyPr>
          <a:lstStyle/>
          <a:p>
            <a:r>
              <a:rPr lang="en-GB" sz="900">
                <a:hlinkClick r:id="rId4" tooltip="https://www.imaginibus.com/blog/the-tudors-knew-fashion"/>
              </a:rPr>
              <a:t>This Photo</a:t>
            </a:r>
            <a:r>
              <a:rPr lang="en-GB" sz="900"/>
              <a:t> by Unknown Author is licensed under </a:t>
            </a:r>
            <a:r>
              <a:rPr lang="en-GB" sz="900">
                <a:hlinkClick r:id="rId5" tooltip="https://creativecommons.org/licenses/by-nc-sa/3.0/"/>
              </a:rPr>
              <a:t>CC BY-SA-NC</a:t>
            </a:r>
            <a:endParaRPr lang="en-GB" sz="900"/>
          </a:p>
        </p:txBody>
      </p:sp>
    </p:spTree>
    <p:extLst>
      <p:ext uri="{BB962C8B-B14F-4D97-AF65-F5344CB8AC3E}">
        <p14:creationId xmlns:p14="http://schemas.microsoft.com/office/powerpoint/2010/main" val="562368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6AD32-5D81-E050-C8E7-68969F2CE920}"/>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kern="1200" dirty="0">
                <a:solidFill>
                  <a:schemeClr val="tx1"/>
                </a:solidFill>
                <a:latin typeface="+mj-lt"/>
                <a:ea typeface="+mj-ea"/>
                <a:cs typeface="+mj-cs"/>
              </a:rPr>
              <a:t>The Legacy of Henry VIII</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2AB3013-E093-9BA1-7599-640D9EF3C77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lnSpc>
                <a:spcPct val="110000"/>
              </a:lnSpc>
              <a:spcBef>
                <a:spcPts val="2500"/>
              </a:spcBef>
              <a:buNone/>
            </a:pPr>
            <a:r>
              <a:rPr lang="en-GB" sz="1100" b="1"/>
              <a:t>The English Reformation</a:t>
            </a:r>
          </a:p>
          <a:p>
            <a:pPr marL="0" lvl="1" indent="0">
              <a:lnSpc>
                <a:spcPct val="110000"/>
              </a:lnSpc>
              <a:buNone/>
            </a:pPr>
            <a:r>
              <a:rPr lang="en-GB" sz="1100"/>
              <a:t>The English Reformation was a series of events in 16th-century England that led to the creation of the Church of England and the break with the Catholic Church. Henry VIII played a key role in this process, and its consequences continue to be felt today.</a:t>
            </a:r>
          </a:p>
          <a:p>
            <a:pPr marL="0" indent="0">
              <a:lnSpc>
                <a:spcPct val="110000"/>
              </a:lnSpc>
              <a:spcBef>
                <a:spcPts val="2500"/>
              </a:spcBef>
              <a:buNone/>
            </a:pPr>
            <a:r>
              <a:rPr lang="en-GB" sz="1100" b="1"/>
              <a:t>The Church of England</a:t>
            </a:r>
          </a:p>
          <a:p>
            <a:pPr marL="0" lvl="1" indent="0">
              <a:lnSpc>
                <a:spcPct val="110000"/>
              </a:lnSpc>
              <a:buNone/>
            </a:pPr>
            <a:r>
              <a:rPr lang="en-GB" sz="1100"/>
              <a:t>The Church of England was created as a result of the English Reformation. It is the mother church of the Anglican Communion and has had a profound impact on English society and culture.</a:t>
            </a:r>
          </a:p>
          <a:p>
            <a:pPr marL="0" indent="0">
              <a:lnSpc>
                <a:spcPct val="110000"/>
              </a:lnSpc>
              <a:spcBef>
                <a:spcPts val="2500"/>
              </a:spcBef>
              <a:buNone/>
            </a:pPr>
            <a:r>
              <a:rPr lang="en-GB" sz="1100" b="1"/>
              <a:t>The Break with the Catholic Church</a:t>
            </a:r>
          </a:p>
          <a:p>
            <a:pPr marL="0" lvl="1" indent="0">
              <a:lnSpc>
                <a:spcPct val="110000"/>
              </a:lnSpc>
              <a:buNone/>
            </a:pPr>
            <a:r>
              <a:rPr lang="en-GB" sz="1100"/>
              <a:t>The break with the Catholic Church was a major turning point in English history. It led to the establishment of the Church of England, and marked the beginning of a new era in English politics, society, and culture.</a:t>
            </a:r>
          </a:p>
        </p:txBody>
      </p:sp>
      <p:pic>
        <p:nvPicPr>
          <p:cNvPr id="5" name="Content Placeholder 4" descr="British flag flying over Hever Castle in Kent, childhood home of Anne Boleyn">
            <a:extLst>
              <a:ext uri="{FF2B5EF4-FFF2-40B4-BE49-F238E27FC236}">
                <a16:creationId xmlns:a16="http://schemas.microsoft.com/office/drawing/2014/main" id="{AA32CAFE-B767-41DE-85C6-6008B596D9CB}"/>
              </a:ext>
            </a:extLst>
          </p:cNvPr>
          <p:cNvPicPr>
            <a:picLocks noGrp="1" noChangeAspect="1"/>
          </p:cNvPicPr>
          <p:nvPr>
            <p:ph sz="half" idx="1"/>
          </p:nvPr>
        </p:nvPicPr>
        <p:blipFill rotWithShape="1">
          <a:blip r:embed="rId3"/>
          <a:srcRect l="27893" r="24936" b="-1"/>
          <a:stretch/>
        </p:blipFill>
        <p:spPr>
          <a:xfrm>
            <a:off x="7345680" y="10"/>
            <a:ext cx="4846320" cy="6857990"/>
          </a:xfrm>
          <a:prstGeom prst="rect">
            <a:avLst/>
          </a:prstGeom>
        </p:spPr>
      </p:pic>
    </p:spTree>
    <p:extLst>
      <p:ext uri="{BB962C8B-B14F-4D97-AF65-F5344CB8AC3E}">
        <p14:creationId xmlns:p14="http://schemas.microsoft.com/office/powerpoint/2010/main" val="49811728"/>
      </p:ext>
    </p:extLst>
  </p:cSld>
  <p:clrMapOvr>
    <a:masterClrMapping/>
  </p:clrMapOvr>
</p:sld>
</file>

<file path=ppt/theme/theme1.xml><?xml version="1.0" encoding="utf-8"?>
<a:theme xmlns:a="http://schemas.openxmlformats.org/drawingml/2006/main" name="DashVTI">
  <a:themeElements>
    <a:clrScheme name="">
      <a:dk1>
        <a:srgbClr val="3C3F43"/>
      </a:dk1>
      <a:lt1>
        <a:srgbClr val="FFFFFF"/>
      </a:lt1>
      <a:dk2>
        <a:srgbClr val="333333"/>
      </a:dk2>
      <a:lt2>
        <a:srgbClr val="E6E7E8"/>
      </a:lt2>
      <a:accent1>
        <a:srgbClr val="FFA500"/>
      </a:accent1>
      <a:accent2>
        <a:srgbClr val="8B0000"/>
      </a:accent2>
      <a:accent3>
        <a:srgbClr val="800080"/>
      </a:accent3>
      <a:accent4>
        <a:srgbClr val="006400"/>
      </a:accent4>
      <a:accent5>
        <a:srgbClr val="4169E1"/>
      </a:accent5>
      <a:accent6>
        <a:srgbClr val="FFD700"/>
      </a:accent6>
      <a:hlink>
        <a:srgbClr val="FF4500"/>
      </a:hlink>
      <a:folHlink>
        <a:srgbClr val="8B000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2e4be8c-5aca-45ec-8e17-deab1f90d7c8">
      <UserInfo>
        <DisplayName/>
        <AccountId xsi:nil="true"/>
        <AccountType/>
      </UserInfo>
    </SharedWithUsers>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Props1.xml><?xml version="1.0" encoding="utf-8"?>
<ds:datastoreItem xmlns:ds="http://schemas.openxmlformats.org/officeDocument/2006/customXml" ds:itemID="{CC9706B5-5DB8-4FB3-8B1A-F42428D12FC5}"/>
</file>

<file path=customXml/itemProps2.xml><?xml version="1.0" encoding="utf-8"?>
<ds:datastoreItem xmlns:ds="http://schemas.openxmlformats.org/officeDocument/2006/customXml" ds:itemID="{F925F1A8-D7C7-4120-B9DC-C21BC6AD59DC}"/>
</file>

<file path=customXml/itemProps3.xml><?xml version="1.0" encoding="utf-8"?>
<ds:datastoreItem xmlns:ds="http://schemas.openxmlformats.org/officeDocument/2006/customXml" ds:itemID="{39B2C2E6-50D9-414A-AEE0-339DC0A3A7AD}"/>
</file>

<file path=docProps/app.xml><?xml version="1.0" encoding="utf-8"?>
<Properties xmlns="http://schemas.openxmlformats.org/officeDocument/2006/extended-properties" xmlns:vt="http://schemas.openxmlformats.org/officeDocument/2006/docPropsVTypes">
  <TotalTime>8</TotalTime>
  <Words>1693</Words>
  <Application>Microsoft Office PowerPoint</Application>
  <PresentationFormat>Widescreen</PresentationFormat>
  <Paragraphs>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Grandview Display</vt:lpstr>
      <vt:lpstr>Neue Haas Grotesk Text Pro</vt:lpstr>
      <vt:lpstr>DashVTI</vt:lpstr>
      <vt:lpstr>The Wives of Henry VIII</vt:lpstr>
      <vt:lpstr>Presentation Overview</vt:lpstr>
      <vt:lpstr>The Tudor Dynasty</vt:lpstr>
      <vt:lpstr>Catherine of Aragon</vt:lpstr>
      <vt:lpstr>Anne Boleyn</vt:lpstr>
      <vt:lpstr>Jane Seymour</vt:lpstr>
      <vt:lpstr>Anne of Cleves</vt:lpstr>
      <vt:lpstr>Catherine Parr</vt:lpstr>
      <vt:lpstr>The Legacy of Henry VIII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Wives of Henry VIII</dc:title>
  <dc:creator>Deb Ashby</dc:creator>
  <cp:lastModifiedBy>Deb Ashby</cp:lastModifiedBy>
  <cp:revision>1</cp:revision>
  <dcterms:created xsi:type="dcterms:W3CDTF">2024-05-01T16:55:21Z</dcterms:created>
  <dcterms:modified xsi:type="dcterms:W3CDTF">2024-05-01T17:04:06Z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25152700.0000000</vt:lpwstr>
  </property>
  <property fmtid="{D5CDD505-2E9C-101B-9397-08002B2CF9AE}" pid="3" name="ContentTypeId">
    <vt:lpwstr>0x010100AF5EC4FAED17FD4FA002B715A7CB3129</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